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79" r:id="rId5"/>
    <p:sldId id="6023" r:id="rId6"/>
    <p:sldId id="6044" r:id="rId7"/>
    <p:sldId id="6045" r:id="rId8"/>
    <p:sldId id="6035" r:id="rId9"/>
    <p:sldId id="307" r:id="rId10"/>
    <p:sldId id="6025" r:id="rId11"/>
    <p:sldId id="6046" r:id="rId12"/>
    <p:sldId id="6047" r:id="rId13"/>
    <p:sldId id="351" r:id="rId14"/>
    <p:sldId id="6011" r:id="rId15"/>
    <p:sldId id="6024" r:id="rId16"/>
    <p:sldId id="6012" r:id="rId17"/>
    <p:sldId id="6016" r:id="rId18"/>
    <p:sldId id="6015" r:id="rId19"/>
    <p:sldId id="6014" r:id="rId20"/>
    <p:sldId id="6037" r:id="rId21"/>
    <p:sldId id="6033" r:id="rId22"/>
    <p:sldId id="6041" r:id="rId23"/>
    <p:sldId id="6027" r:id="rId24"/>
    <p:sldId id="6042" r:id="rId25"/>
    <p:sldId id="6040" r:id="rId26"/>
    <p:sldId id="6039" r:id="rId27"/>
    <p:sldId id="6028" r:id="rId28"/>
    <p:sldId id="5971" r:id="rId29"/>
    <p:sldId id="342" r:id="rId30"/>
  </p:sldIdLst>
  <p:sldSz cx="18288000" cy="10287000"/>
  <p:notesSz cx="6858000" cy="9144000"/>
  <p:embeddedFontLst>
    <p:embeddedFont>
      <p:font typeface="Montserrat" panose="00000500000000000000" pitchFamily="2" charset="0"/>
      <p:regular r:id="rId32"/>
      <p:bold r:id="rId33"/>
      <p:italic r:id="rId34"/>
      <p:boldItalic r:id="rId35"/>
    </p:embeddedFont>
    <p:embeddedFont>
      <p:font typeface="Now" panose="020B0604020202020204" charset="0"/>
      <p:regular r:id="rId36"/>
    </p:embeddedFont>
    <p:embeddedFont>
      <p:font typeface="Now Bold" panose="020B0604020202020204" charset="0"/>
      <p:regular r:id="rId37"/>
      <p:bold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4" autoAdjust="0"/>
    <p:restoredTop sz="78160" autoAdjust="0"/>
  </p:normalViewPr>
  <p:slideViewPr>
    <p:cSldViewPr>
      <p:cViewPr varScale="1">
        <p:scale>
          <a:sx n="42" d="100"/>
          <a:sy n="42" d="100"/>
        </p:scale>
        <p:origin x="101" y="101"/>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0488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hyperlink" Target="https://towardsdatascience.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0.svg"/><Relationship Id="rId5" Type="http://schemas.openxmlformats.org/officeDocument/2006/relationships/hyperlink" Target="https://www.codecademy.com/" TargetMode="External"/><Relationship Id="rId10" Type="http://schemas.openxmlformats.org/officeDocument/2006/relationships/image" Target="../media/image39.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sv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2.svg"/><Relationship Id="rId4" Type="http://schemas.openxmlformats.org/officeDocument/2006/relationships/image" Target="../media/image21.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8E23200C-3BF5-9581-AC54-BEA9D2ADBB59}"/>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0C61F875-5A05-C4E9-B398-0E55D91E34CE}"/>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4.2</a:t>
            </a:r>
          </a:p>
        </p:txBody>
      </p:sp>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86406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7" name="Rounded Rectangle 6">
            <a:extLst>
              <a:ext uri="{FF2B5EF4-FFF2-40B4-BE49-F238E27FC236}">
                <a16:creationId xmlns:a16="http://schemas.microsoft.com/office/drawing/2014/main" id="{E7B28BFC-D139-ACE3-CF9F-EDDEE7A01003}"/>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TextBox 3">
            <a:extLst>
              <a:ext uri="{FF2B5EF4-FFF2-40B4-BE49-F238E27FC236}">
                <a16:creationId xmlns:a16="http://schemas.microsoft.com/office/drawing/2014/main" id="{25339373-D0D5-F1E7-EF58-CDE6C000AB6A}"/>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4.3</a:t>
            </a:r>
          </a:p>
        </p:txBody>
      </p:sp>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A5A55CEE-C6DE-C925-A6D0-1DD6980F038E}"/>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E0AC4549-E3F5-6936-C4A9-1DCAADE07020}"/>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4.4</a:t>
            </a:r>
          </a:p>
        </p:txBody>
      </p:sp>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31D7DC3F-77FC-04AB-F6E6-2EBC79A8DBBD}"/>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3C6B2AD5-AD79-B831-8A17-201493926BFF}"/>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4.5</a:t>
            </a:r>
          </a:p>
        </p:txBody>
      </p:sp>
    </p:spTree>
    <p:extLst>
      <p:ext uri="{BB962C8B-B14F-4D97-AF65-F5344CB8AC3E}">
        <p14:creationId xmlns:p14="http://schemas.microsoft.com/office/powerpoint/2010/main" val="42184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418EE682-ACD6-52E2-ADB7-FE697568B60B}"/>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68D318B7-D448-2073-1710-9D38F647D838}"/>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4.6</a:t>
            </a:r>
          </a:p>
        </p:txBody>
      </p:sp>
    </p:spTree>
    <p:extLst>
      <p:ext uri="{BB962C8B-B14F-4D97-AF65-F5344CB8AC3E}">
        <p14:creationId xmlns:p14="http://schemas.microsoft.com/office/powerpoint/2010/main" val="269863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4635" y="2705100"/>
            <a:ext cx="8543365" cy="5313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18459450"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5732467"/>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802142" y="3304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8320" y="3690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090610" y="8022601"/>
            <a:ext cx="13431793" cy="1692899"/>
          </a:xfrm>
          <a:prstGeom prst="rect">
            <a:avLst/>
          </a:prstGeom>
        </p:spPr>
        <p:txBody>
          <a:bodyPr wrap="square" lIns="0" tIns="0" rIns="0" bIns="0" rtlCol="0" anchor="t">
            <a:spAutoFit/>
          </a:bodyPr>
          <a:lstStyle/>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Pick evaluation metric based on research question, data and model.</a:t>
            </a: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6153620"/>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755611"/>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357856"/>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402182"/>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solidFill>
                  <a:srgbClr val="404040"/>
                </a:solidFill>
                <a:latin typeface="Montserrat" pitchFamily="2" charset="77"/>
              </a:rPr>
              <a:t>Adj. Rand </a:t>
            </a:r>
            <a:r>
              <a:rPr lang="en-GB" sz="2200" b="1" dirty="0" err="1">
                <a:solidFill>
                  <a:srgbClr val="404040"/>
                </a:solidFill>
                <a:latin typeface="Montserrat" pitchFamily="2" charset="77"/>
              </a:rPr>
              <a:t>Indx</a:t>
            </a:r>
            <a:r>
              <a:rPr lang="en-GB" sz="2200" b="1" dirty="0">
                <a:solidFill>
                  <a:srgbClr val="404040"/>
                </a:solidFill>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4.1</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1550452" y="2552700"/>
            <a:ext cx="8401089" cy="3945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748558"/>
            <a:ext cx="8518707" cy="3993657"/>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1752600" y="3183440"/>
            <a:ext cx="7848600" cy="2264860"/>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133600" y="5443834"/>
            <a:ext cx="1772077" cy="923330"/>
          </a:xfrm>
          <a:prstGeom prst="rect">
            <a:avLst/>
          </a:prstGeom>
          <a:noFill/>
        </p:spPr>
        <p:txBody>
          <a:bodyPr wrap="square" rtlCol="0">
            <a:spAutoFit/>
          </a:bodyPr>
          <a:lstStyle/>
          <a:p>
            <a:r>
              <a:rPr lang="en-GB"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1951394" y="2681505"/>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4619038" y="2628900"/>
            <a:ext cx="2162762" cy="461665"/>
          </a:xfrm>
          <a:prstGeom prst="rect">
            <a:avLst/>
          </a:prstGeom>
          <a:noFill/>
        </p:spPr>
        <p:txBody>
          <a:bodyPr wrap="square" rtlCol="0">
            <a:spAutoFit/>
          </a:bodyPr>
          <a:lstStyle/>
          <a:p>
            <a:pPr algn="ctr"/>
            <a:r>
              <a:rPr lang="en-GB" sz="2400" b="1" dirty="0">
                <a:solidFill>
                  <a:schemeClr val="tx1">
                    <a:lumMod val="65000"/>
                    <a:lumOff val="35000"/>
                  </a:schemeClr>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7313599" y="2628900"/>
            <a:ext cx="1981200" cy="461665"/>
          </a:xfrm>
          <a:prstGeom prst="rect">
            <a:avLst/>
          </a:prstGeom>
          <a:noFill/>
        </p:spPr>
        <p:txBody>
          <a:bodyPr wrap="square" rtlCol="0">
            <a:spAutoFit/>
          </a:bodyPr>
          <a:lstStyle/>
          <a:p>
            <a:pPr algn="ctr"/>
            <a:r>
              <a:rPr lang="en-GB" sz="2400" b="1" dirty="0">
                <a:solidFill>
                  <a:schemeClr val="tx1">
                    <a:lumMod val="65000"/>
                    <a:lumOff val="35000"/>
                  </a:schemeClr>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4864957" y="5490912"/>
            <a:ext cx="1916843" cy="923330"/>
          </a:xfrm>
          <a:prstGeom prst="rect">
            <a:avLst/>
          </a:prstGeom>
          <a:noFill/>
        </p:spPr>
        <p:txBody>
          <a:bodyPr wrap="square" rtlCol="0">
            <a:spAutoFit/>
          </a:bodyPr>
          <a:lstStyle/>
          <a:p>
            <a:r>
              <a:rPr lang="en-GB"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7582582" y="5437910"/>
            <a:ext cx="2086242" cy="923330"/>
          </a:xfrm>
          <a:prstGeom prst="rect">
            <a:avLst/>
          </a:prstGeom>
          <a:noFill/>
        </p:spPr>
        <p:txBody>
          <a:bodyPr wrap="square" rtlCol="0">
            <a:spAutoFit/>
          </a:bodyPr>
          <a:lstStyle/>
          <a:p>
            <a:r>
              <a:rPr lang="en-GB" dirty="0"/>
              <a:t>Too many parameters capture noise in data</a:t>
            </a:r>
          </a:p>
        </p:txBody>
      </p: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8590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1">
            <a:extLst>
              <a:ext uri="{FF2B5EF4-FFF2-40B4-BE49-F238E27FC236}">
                <a16:creationId xmlns:a16="http://schemas.microsoft.com/office/drawing/2014/main" id="{36B4623F-ED75-F798-DC29-915A7DDDFB53}"/>
              </a:ext>
            </a:extLst>
          </p:cNvPr>
          <p:cNvSpPr txBox="1"/>
          <p:nvPr/>
        </p:nvSpPr>
        <p:spPr>
          <a:xfrm>
            <a:off x="8382000" y="3742439"/>
            <a:ext cx="6781800" cy="707886"/>
          </a:xfrm>
          <a:prstGeom prst="rect">
            <a:avLst/>
          </a:prstGeom>
          <a:noFill/>
        </p:spPr>
        <p:txBody>
          <a:bodyPr wrap="square" rtlCol="0">
            <a:spAutoFit/>
          </a:bodyPr>
          <a:lstStyle/>
          <a:p>
            <a:r>
              <a:rPr lang="en-GB" sz="4000" dirty="0">
                <a:latin typeface="Montserrat" panose="00000500000000000000" pitchFamily="2" charset="0"/>
              </a:rPr>
              <a:t>2 questions</a:t>
            </a:r>
          </a:p>
        </p:txBody>
      </p:sp>
    </p:spTree>
    <p:extLst>
      <p:ext uri="{BB962C8B-B14F-4D97-AF65-F5344CB8AC3E}">
        <p14:creationId xmlns:p14="http://schemas.microsoft.com/office/powerpoint/2010/main" val="3261675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37262</TotalTime>
  <Words>3313</Words>
  <Application>Microsoft Office PowerPoint</Application>
  <PresentationFormat>Custom</PresentationFormat>
  <Paragraphs>443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Montserrat</vt:lpstr>
      <vt:lpstr>Now</vt:lpstr>
      <vt:lpstr>Now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Henrike Zschach</cp:lastModifiedBy>
  <cp:revision>154</cp:revision>
  <dcterms:created xsi:type="dcterms:W3CDTF">2006-08-16T00:00:00Z</dcterms:created>
  <dcterms:modified xsi:type="dcterms:W3CDTF">2024-05-30T14:16:58Z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